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24.04.2016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24.04.2016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24.04.2016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24.04.2016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017" y="0"/>
            <a:ext cx="9274630" cy="68133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738735"/>
          </a:xfrm>
        </p:spPr>
        <p:txBody>
          <a:bodyPr>
            <a:normAutofit/>
          </a:bodyPr>
          <a:lstStyle/>
          <a:p>
            <a:r>
              <a:rPr lang="ru-RU" b="1" dirty="0" smtClean="0"/>
              <a:t>Программа</a:t>
            </a:r>
            <a:br>
              <a:rPr lang="ru-RU" b="1" dirty="0" smtClean="0"/>
            </a:br>
            <a:r>
              <a:rPr lang="ru-RU" sz="2500" dirty="0" smtClean="0"/>
              <a:t>терапии </a:t>
            </a:r>
            <a:r>
              <a:rPr lang="ru-RU" sz="2500" dirty="0"/>
              <a:t>детско-родительских взаимоотношений</a:t>
            </a:r>
            <a:br>
              <a:rPr lang="ru-RU" sz="2500" dirty="0"/>
            </a:br>
            <a:r>
              <a:rPr lang="ru-RU" sz="2500" dirty="0"/>
              <a:t>(для родителей и детей в возрасте от 3 до 8 лет)</a:t>
            </a:r>
            <a:r>
              <a:rPr lang="ru-RU" dirty="0"/>
              <a:t/>
            </a:r>
            <a:br>
              <a:rPr lang="ru-RU" dirty="0"/>
            </a:b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3439726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017" y="0"/>
            <a:ext cx="9274630" cy="68133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 descr="http://www.krokha.ru/img/mama_rebenok_28082015_466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2610" y="1476330"/>
            <a:ext cx="2998490" cy="19303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390778" y="1340768"/>
            <a:ext cx="5544616" cy="47609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50000"/>
              </a:lnSpc>
            </a:pPr>
            <a:r>
              <a:rPr lang="ru-RU" sz="1600" dirty="0"/>
              <a:t>В последнее  время все чаще и чаще  к психологу обращаются родители, которые не знают, что делать, если ребенок дерется, грубит, капризничает, закатывает истерики  или  отказывается подчиняться простым требованиям родителей. Кроме того, родителей и педагогов  особо  беспокоит такая категория  детей, как гиперактивные.  Именно им нужна особая помощь и поддержка со стороны родителей. Такие методы работы, как консультации, лекции, беседы оказываются мало эффективными для работы с такими детьми.  Наиболее </a:t>
            </a:r>
            <a:r>
              <a:rPr lang="ru-RU" sz="1600" b="1" dirty="0"/>
              <a:t>актуальными</a:t>
            </a:r>
            <a:r>
              <a:rPr lang="ru-RU" sz="1600" dirty="0"/>
              <a:t> методами коррекции является проведение тренингов, на которых лучше усваивается информация и отрабатываются навыки взаимодействия. 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7881586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017" y="0"/>
            <a:ext cx="9274630" cy="68133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390778" y="1340768"/>
            <a:ext cx="5544616" cy="47609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50000"/>
              </a:lnSpc>
            </a:pPr>
            <a:r>
              <a:rPr lang="ru-RU" sz="1600" dirty="0"/>
              <a:t>Одной из наиболее эффективных методов  работы с детьми, имеющими поведенческие проблемы, является Терапия детско-родительских взаимоотношений (ТДРВ), которая была  разработана американскими психологами  </a:t>
            </a:r>
            <a:r>
              <a:rPr lang="ru-RU" sz="1600" dirty="0" err="1"/>
              <a:t>Шейлой</a:t>
            </a:r>
            <a:r>
              <a:rPr lang="ru-RU" sz="1600" dirty="0"/>
              <a:t> </a:t>
            </a:r>
            <a:r>
              <a:rPr lang="ru-RU" sz="1600" dirty="0" err="1"/>
              <a:t>Айберг</a:t>
            </a:r>
            <a:r>
              <a:rPr lang="ru-RU" sz="1600" dirty="0"/>
              <a:t>  и  </a:t>
            </a:r>
            <a:r>
              <a:rPr lang="ru-RU" sz="1600" dirty="0" err="1"/>
              <a:t>Констанс</a:t>
            </a:r>
            <a:r>
              <a:rPr lang="ru-RU" sz="1600" dirty="0"/>
              <a:t> </a:t>
            </a:r>
            <a:r>
              <a:rPr lang="ru-RU" sz="1600" dirty="0" err="1"/>
              <a:t>Хайф</a:t>
            </a:r>
            <a:r>
              <a:rPr lang="ru-RU" sz="1600" dirty="0"/>
              <a:t>, как  способ  работы с  непослушными детьми. </a:t>
            </a:r>
            <a:endParaRPr lang="ru-RU" sz="1600" dirty="0" smtClean="0"/>
          </a:p>
          <a:p>
            <a:pPr algn="l">
              <a:lnSpc>
                <a:spcPct val="150000"/>
              </a:lnSpc>
            </a:pPr>
            <a:endParaRPr lang="ru-RU" sz="1600" dirty="0"/>
          </a:p>
          <a:p>
            <a:pPr algn="l">
              <a:lnSpc>
                <a:spcPct val="150000"/>
              </a:lnSpc>
            </a:pPr>
            <a:endParaRPr lang="ru-RU" sz="1800" b="1" dirty="0" smtClean="0"/>
          </a:p>
          <a:p>
            <a:pPr algn="l">
              <a:lnSpc>
                <a:spcPct val="150000"/>
              </a:lnSpc>
            </a:pPr>
            <a:r>
              <a:rPr lang="ru-RU" sz="1800" b="1" dirty="0" smtClean="0"/>
              <a:t>В </a:t>
            </a:r>
            <a:r>
              <a:rPr lang="ru-RU" sz="1800" b="1" dirty="0"/>
              <a:t>основе  ее  лежит сочетание игровой  и  поведенческой терапии. </a:t>
            </a:r>
            <a:endParaRPr lang="ru-RU" sz="1800" b="1" dirty="0"/>
          </a:p>
        </p:txBody>
      </p:sp>
      <p:pic>
        <p:nvPicPr>
          <p:cNvPr id="2" name="Picture 2" descr="https://im1-tub-ru.yandex.net/i?id=3462817b2ed17cdb178fb6414d39d91d&amp;n=33&amp;h=215&amp;w=3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1683046"/>
            <a:ext cx="2952750" cy="2047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266222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017" y="0"/>
            <a:ext cx="9274630" cy="68133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179512" y="1844824"/>
            <a:ext cx="5477366" cy="41635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ru-RU" sz="2000" b="1" dirty="0"/>
              <a:t>Принципы  ТДРВ</a:t>
            </a:r>
            <a:r>
              <a:rPr lang="ru-RU" sz="2000" b="1" dirty="0" smtClean="0"/>
              <a:t>:</a:t>
            </a:r>
          </a:p>
          <a:p>
            <a:pPr algn="l">
              <a:lnSpc>
                <a:spcPct val="150000"/>
              </a:lnSpc>
            </a:pPr>
            <a:endParaRPr lang="ru-RU" sz="1600" dirty="0"/>
          </a:p>
          <a:p>
            <a:pPr marL="285750" lvl="0" indent="-28575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1600" dirty="0"/>
              <a:t>Одновременная  работа  с детьми и родителями,  что  оказывает воздействие  на всю систему  отношений  в </a:t>
            </a:r>
            <a:r>
              <a:rPr lang="ru-RU" sz="1600" dirty="0" smtClean="0"/>
              <a:t>семье.</a:t>
            </a:r>
          </a:p>
          <a:p>
            <a:pPr marL="285750" lvl="0" indent="-28575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1600" dirty="0" smtClean="0"/>
              <a:t>Возможность </a:t>
            </a:r>
            <a:r>
              <a:rPr lang="ru-RU" sz="1600" dirty="0"/>
              <a:t>учитывать естественных проблем  ребенка, его возрастные кризисы.  </a:t>
            </a:r>
            <a:endParaRPr lang="ru-RU" sz="1600" dirty="0" smtClean="0"/>
          </a:p>
          <a:p>
            <a:pPr marL="285750" lvl="0" indent="-28575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1600" dirty="0" smtClean="0"/>
              <a:t>Раннее </a:t>
            </a:r>
            <a:r>
              <a:rPr lang="ru-RU" sz="1600" dirty="0"/>
              <a:t>воздействие  на  поведение  ребенка. Чем младше ребенок, тем  легче он привыкает к измененным отношениям  и  быстрее  встраивается  в  новую  систему   отношений.  По  ходу  взросления   непослушание   приобретает  все  более  сложные  формы, а  значимость  родителей в  глазах  ребенка снижается.</a:t>
            </a:r>
          </a:p>
          <a:p>
            <a:pPr marL="285750" indent="-285750" algn="l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ru-RU" sz="1600" dirty="0"/>
          </a:p>
        </p:txBody>
      </p:sp>
      <p:pic>
        <p:nvPicPr>
          <p:cNvPr id="2050" name="Picture 2" descr="http://www.i-igrushki.ru/upload/medialibrary/51f/51f40a84ea8f7cf4b599ff46f5e7eed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1556792"/>
            <a:ext cx="3379924" cy="22510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158766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017" y="0"/>
            <a:ext cx="9274630" cy="68133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179512" y="1844824"/>
            <a:ext cx="5477366" cy="41635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" b="1" dirty="0"/>
              <a:t>Цели    ТДРВ:</a:t>
            </a:r>
            <a:endParaRPr lang="ru-RU" sz="2000" dirty="0"/>
          </a:p>
          <a:p>
            <a:pPr lvl="1"/>
            <a:endParaRPr lang="ru-RU" sz="1600" dirty="0"/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1600" dirty="0" smtClean="0"/>
              <a:t>Способствовать </a:t>
            </a:r>
            <a:r>
              <a:rPr lang="ru-RU" sz="1600" dirty="0"/>
              <a:t>росту понимания у родителей  детского развития  и особенностей поведения  собственного ребенка.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1600" dirty="0"/>
              <a:t>Уменьшить у родителей чувство фрустрации по отношению к собственным детям и вселить в них уверенность в своих родительских силах.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1600" dirty="0"/>
              <a:t>Способствовать построению позитивных отношений между родителем и ребенком</a:t>
            </a:r>
          </a:p>
          <a:p>
            <a:pPr marL="742950" lvl="1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1600" dirty="0"/>
              <a:t>Помочь родителям в решении имеющихся поведенческих проблем ребенка.</a:t>
            </a:r>
          </a:p>
          <a:p>
            <a:pPr marL="285750" indent="-285750" algn="l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ru-RU" sz="1600" dirty="0"/>
          </a:p>
        </p:txBody>
      </p:sp>
      <p:pic>
        <p:nvPicPr>
          <p:cNvPr id="3076" name="Picture 4" descr="https://im0-tub-ru.yandex.net/i?id=50814d2e00f92517864272118d326aa0&amp;n=33&amp;h=215&amp;w=42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1340768"/>
            <a:ext cx="3745732" cy="19038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214595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017" y="0"/>
            <a:ext cx="9274630" cy="68133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323528" y="1484784"/>
            <a:ext cx="8424936" cy="475252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1" algn="ctr"/>
            <a:r>
              <a:rPr lang="ru-RU" sz="1600" dirty="0" smtClean="0"/>
              <a:t> </a:t>
            </a:r>
            <a:r>
              <a:rPr lang="ru-RU" sz="2000" b="1" dirty="0" smtClean="0"/>
              <a:t>ТДРВ  рекомендуется детям, имеющим: </a:t>
            </a:r>
          </a:p>
          <a:p>
            <a:pPr lvl="1"/>
            <a:endParaRPr lang="ru-RU" sz="16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sz="1600" dirty="0" smtClean="0"/>
              <a:t>внешние  </a:t>
            </a:r>
            <a:r>
              <a:rPr lang="ru-RU" sz="1600" dirty="0"/>
              <a:t>поведенческие проблемы  (агрессия, </a:t>
            </a:r>
            <a:r>
              <a:rPr lang="ru-RU" sz="1600" dirty="0" err="1"/>
              <a:t>аутоагрессия</a:t>
            </a:r>
            <a:r>
              <a:rPr lang="ru-RU" sz="1600" dirty="0"/>
              <a:t>):</a:t>
            </a:r>
            <a:endParaRPr lang="ru-RU" sz="1600" b="1" dirty="0"/>
          </a:p>
          <a:p>
            <a:pPr marL="285750" lvl="0" indent="-28575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1600" dirty="0"/>
              <a:t>симптомы, пограничные с поведенческими расстройствами:</a:t>
            </a:r>
          </a:p>
          <a:p>
            <a:pPr marL="285750" lvl="0" indent="-28575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1600" dirty="0"/>
              <a:t>жестокое  обращение с животными;</a:t>
            </a:r>
          </a:p>
          <a:p>
            <a:pPr marL="285750" lvl="0" indent="-28575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1600" dirty="0"/>
              <a:t> патологическая лживость;</a:t>
            </a:r>
          </a:p>
          <a:p>
            <a:pPr marL="285750" lvl="0" indent="-28575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1600" dirty="0"/>
              <a:t> пиромании;</a:t>
            </a:r>
          </a:p>
          <a:p>
            <a:pPr marL="285750" lvl="0" indent="-28575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1600" dirty="0"/>
              <a:t>рассеянность,  нарушение  внимания;</a:t>
            </a:r>
          </a:p>
          <a:p>
            <a:pPr marL="285750" lvl="0" indent="-28575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1600" dirty="0"/>
              <a:t>диагноз </a:t>
            </a:r>
            <a:r>
              <a:rPr lang="ru-RU" sz="1600" dirty="0" err="1"/>
              <a:t>гиперактивности</a:t>
            </a:r>
            <a:r>
              <a:rPr lang="ru-RU" sz="1600" dirty="0"/>
              <a:t>;</a:t>
            </a:r>
          </a:p>
          <a:p>
            <a:pPr marL="285750" lvl="0" indent="-28575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1600" dirty="0"/>
              <a:t>внутренние поведенческие проблемы (плаксивость,  сниженная самооценка);</a:t>
            </a:r>
          </a:p>
          <a:p>
            <a:pPr marL="285750" lvl="0" indent="-28575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1600" dirty="0"/>
              <a:t>ЗПР (легкие и средние формы), легче всего компенсируется речевая задержка;</a:t>
            </a:r>
          </a:p>
          <a:p>
            <a:pPr marL="285750" lvl="0" indent="-28575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1600" dirty="0"/>
              <a:t>проблемы в отношениях с  родителями (разводы, усыновление);</a:t>
            </a:r>
          </a:p>
          <a:p>
            <a:pPr marL="285750" lvl="0" indent="-28575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1600" dirty="0"/>
              <a:t>последствия  </a:t>
            </a:r>
            <a:r>
              <a:rPr lang="ru-RU" sz="1600" dirty="0" err="1"/>
              <a:t>педзапущенности</a:t>
            </a:r>
            <a:r>
              <a:rPr lang="ru-RU" sz="1600" dirty="0"/>
              <a:t>  и  насилия.</a:t>
            </a:r>
          </a:p>
          <a:p>
            <a:pPr marL="285750" indent="-285750" algn="l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19075252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017" y="0"/>
            <a:ext cx="9274630" cy="68133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323528" y="1700808"/>
            <a:ext cx="8424936" cy="45365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" b="1" dirty="0"/>
              <a:t>Факторы, повышающие эффективность ТДРВ</a:t>
            </a:r>
            <a:endParaRPr lang="ru-RU" sz="2000" dirty="0"/>
          </a:p>
          <a:p>
            <a:pPr lvl="1"/>
            <a:endParaRPr lang="ru-RU" sz="1600" dirty="0" smtClean="0"/>
          </a:p>
          <a:p>
            <a:pPr algn="l"/>
            <a:r>
              <a:rPr lang="ru-RU" sz="1800" dirty="0"/>
              <a:t>-   Высокий  уровень  мотивации  к  работе  у  родителей.</a:t>
            </a:r>
          </a:p>
          <a:p>
            <a:pPr algn="l"/>
            <a:r>
              <a:rPr lang="ru-RU" sz="1800" dirty="0"/>
              <a:t>-     </a:t>
            </a:r>
            <a:r>
              <a:rPr lang="en-US" sz="1800" dirty="0"/>
              <a:t>IQ</a:t>
            </a:r>
            <a:r>
              <a:rPr lang="ru-RU" sz="1800" dirty="0"/>
              <a:t>  родителей  должен быть не  ниже  среднего.</a:t>
            </a:r>
          </a:p>
          <a:p>
            <a:pPr algn="l"/>
            <a:r>
              <a:rPr lang="ru-RU" sz="1800" dirty="0"/>
              <a:t>-    Возраст  ребенка  2-7  лет,  при этом  необходимо  хорошее понимание  речи.</a:t>
            </a:r>
          </a:p>
          <a:p>
            <a:pPr marL="285750" indent="-285750" algn="l">
              <a:buFontTx/>
              <a:buChar char="-"/>
            </a:pPr>
            <a:r>
              <a:rPr lang="ru-RU" sz="1800" dirty="0" smtClean="0"/>
              <a:t>В  </a:t>
            </a:r>
            <a:r>
              <a:rPr lang="ru-RU" sz="1800" dirty="0"/>
              <a:t>семье  должны  быть  благоприятные  поддерживающие  отношения</a:t>
            </a:r>
            <a:r>
              <a:rPr lang="ru-RU" sz="1800" dirty="0" smtClean="0"/>
              <a:t>.</a:t>
            </a:r>
          </a:p>
          <a:p>
            <a:endParaRPr lang="ru-RU" sz="1800" b="1" dirty="0" smtClean="0"/>
          </a:p>
          <a:p>
            <a:endParaRPr lang="ru-RU" sz="1800" b="1" dirty="0" smtClean="0"/>
          </a:p>
          <a:p>
            <a:r>
              <a:rPr lang="ru-RU" sz="1800" b="1" dirty="0" smtClean="0"/>
              <a:t>Факторы</a:t>
            </a:r>
            <a:r>
              <a:rPr lang="ru-RU" sz="1800" b="1" dirty="0"/>
              <a:t>, снижающие эффективность ТДРВ</a:t>
            </a:r>
            <a:endParaRPr lang="ru-RU" sz="1800" dirty="0"/>
          </a:p>
          <a:p>
            <a:pPr algn="l"/>
            <a:r>
              <a:rPr lang="ru-RU" sz="1800" dirty="0"/>
              <a:t>-    наличие  в  семье  зависимостей;</a:t>
            </a:r>
          </a:p>
          <a:p>
            <a:pPr algn="l"/>
            <a:r>
              <a:rPr lang="ru-RU" sz="1800" dirty="0"/>
              <a:t>-    тяжелая психопатология ребенка;</a:t>
            </a:r>
          </a:p>
          <a:p>
            <a:pPr algn="l"/>
            <a:r>
              <a:rPr lang="ru-RU" sz="1800" dirty="0"/>
              <a:t>-    умственная  отсталость;</a:t>
            </a:r>
          </a:p>
          <a:p>
            <a:pPr algn="l"/>
            <a:r>
              <a:rPr lang="ru-RU" sz="1800" dirty="0"/>
              <a:t>-    отсутствие  мотивации  у  родителей;</a:t>
            </a:r>
          </a:p>
          <a:p>
            <a:pPr algn="l"/>
            <a:r>
              <a:rPr lang="ru-RU" sz="1800" dirty="0"/>
              <a:t>-    возраст  до  2 лет  и  старше  7  лет;</a:t>
            </a:r>
          </a:p>
          <a:p>
            <a:pPr algn="l"/>
            <a:r>
              <a:rPr lang="ru-RU" sz="1800" dirty="0"/>
              <a:t>-    тяжелые  формы  </a:t>
            </a:r>
            <a:r>
              <a:rPr lang="ru-RU" sz="1800" dirty="0" err="1"/>
              <a:t>дизонтогенеза</a:t>
            </a:r>
            <a:r>
              <a:rPr lang="ru-RU" sz="1800" dirty="0"/>
              <a:t>;</a:t>
            </a:r>
          </a:p>
          <a:p>
            <a:pPr algn="l"/>
            <a:r>
              <a:rPr lang="ru-RU" sz="1800" dirty="0"/>
              <a:t>-    глубокие  разногласия  в  семье,  хаос  в  семейных  отношениях.    </a:t>
            </a:r>
          </a:p>
          <a:p>
            <a:pPr marL="285750" indent="-285750" algn="l">
              <a:buFontTx/>
              <a:buChar char="-"/>
            </a:pPr>
            <a:endParaRPr lang="ru-RU" sz="1800" dirty="0"/>
          </a:p>
          <a:p>
            <a:pPr marL="285750" indent="-285750" algn="l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224862184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316</TotalTime>
  <Words>449</Words>
  <Application>Microsoft Office PowerPoint</Application>
  <PresentationFormat>Экран (4:3)</PresentationFormat>
  <Paragraphs>46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Программа терапии детско-родительских взаимоотношений (для родителей и детей в возрасте от 3 до 8 лет)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Диагностика детско-родительских отношений методом имагинации</dc:title>
  <dc:creator>Адм</dc:creator>
  <cp:lastModifiedBy>Admin</cp:lastModifiedBy>
  <cp:revision>15</cp:revision>
  <dcterms:created xsi:type="dcterms:W3CDTF">2016-03-23T08:38:06Z</dcterms:created>
  <dcterms:modified xsi:type="dcterms:W3CDTF">2016-04-24T15:36:38Z</dcterms:modified>
</cp:coreProperties>
</file>